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75448" autoAdjust="0"/>
  </p:normalViewPr>
  <p:slideViewPr>
    <p:cSldViewPr>
      <p:cViewPr varScale="1">
        <p:scale>
          <a:sx n="54" d="100"/>
          <a:sy n="54" d="100"/>
        </p:scale>
        <p:origin x="-9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DA606-375A-4D01-B8DD-7F8587530E23}" type="datetimeFigureOut">
              <a:rPr lang="en-US" smtClean="0"/>
              <a:pPr/>
              <a:t>8/28/2013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7FBB4A-86C6-4EF1-825D-20FB522AA5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Horizo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en.wikipedia.org/wiki/Ecliptic"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FBB4A-86C6-4EF1-825D-20FB522AA5A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Heliacal rising occurs when it first becomes visible above the eastern </a:t>
            </a:r>
            <a:r>
              <a:rPr lang="en-US" dirty="0" smtClean="0">
                <a:hlinkClick r:id="rId3" tooltip="Horizon"/>
              </a:rPr>
              <a:t>horizon</a:t>
            </a:r>
            <a:r>
              <a:rPr lang="en-US" dirty="0" smtClean="0"/>
              <a:t> for a brief moment just before sunrise, after a period of time when it had not been visible.</a:t>
            </a:r>
          </a:p>
          <a:p>
            <a:r>
              <a:rPr lang="en-US" dirty="0" smtClean="0"/>
              <a:t>Each day after the heliacal rising, the star will rise slightly earlier and remain visible for longer before the light from the rising sun makes it disappear (the sun appears to drift eastward relative to the stars by about one degree a day along a path called the </a:t>
            </a:r>
            <a:r>
              <a:rPr lang="en-US" dirty="0" smtClean="0">
                <a:hlinkClick r:id="rId4" tooltip="Ecliptic"/>
              </a:rPr>
              <a:t>ecliptic</a:t>
            </a:r>
            <a:r>
              <a:rPr lang="en-US" dirty="0" smtClean="0"/>
              <a:t>). Over the following days the star will move further and further westward (about one degree per day) over the dome of the pre-dawn sky, until eventually it is no longer visible in the sky at dawn because it has already set below the western horizon. The same star will reappear in the eastern sky at dawn approximately one year after its previous heliacal rising</a:t>
            </a:r>
          </a:p>
          <a:p>
            <a:endParaRPr lang="en-US" dirty="0"/>
          </a:p>
        </p:txBody>
      </p:sp>
      <p:sp>
        <p:nvSpPr>
          <p:cNvPr id="4" name="Slide Number Placeholder 3"/>
          <p:cNvSpPr>
            <a:spLocks noGrp="1"/>
          </p:cNvSpPr>
          <p:nvPr>
            <p:ph type="sldNum" sz="quarter" idx="10"/>
          </p:nvPr>
        </p:nvSpPr>
        <p:spPr/>
        <p:txBody>
          <a:bodyPr/>
          <a:lstStyle/>
          <a:p>
            <a:fld id="{4C7FBB4A-86C6-4EF1-825D-20FB522AA5A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Oldest Lunar Calendars and Earliest Constellations have been identified in cave art found in France and Germany. The astronomer-priests of these late Upper Paleolithic Cultures understood mathematical sets, and the interplay between the moon annual cycle, ecliptic, solstice and seasonal changes on earth.</a:t>
            </a:r>
          </a:p>
          <a:p>
            <a:r>
              <a:rPr lang="en-US" dirty="0" smtClean="0"/>
              <a:t>It demonstrates the intelligence of our ancestors who understood the significance of the lunar cycle and realized that this knowledge needed to be recorded as an aid for farming, hunting, reproducing and ritual. </a:t>
            </a:r>
            <a:r>
              <a:rPr lang="en-US" dirty="0" err="1" smtClean="0"/>
              <a:t>Marshack</a:t>
            </a:r>
            <a:r>
              <a:rPr lang="en-US" dirty="0" smtClean="0"/>
              <a:t> deciphered sets of marks carved into animal bones, and occasionally on the walls of caves, as records of the lunar cycle. These marks are sets of crescents or lines. Artisans carefully controlled line thickness so that a correlation with lunar phases would be as easy as possible to perceive. Sets of marks were often laid out in a serpentine pattern that suggests a snake deity or streams and rivers.</a:t>
            </a:r>
            <a:br>
              <a:rPr lang="en-US" dirty="0" smtClean="0"/>
            </a:br>
            <a:endParaRPr lang="en-US" dirty="0"/>
          </a:p>
        </p:txBody>
      </p:sp>
      <p:sp>
        <p:nvSpPr>
          <p:cNvPr id="4" name="Slide Number Placeholder 3"/>
          <p:cNvSpPr>
            <a:spLocks noGrp="1"/>
          </p:cNvSpPr>
          <p:nvPr>
            <p:ph type="sldNum" sz="quarter" idx="10"/>
          </p:nvPr>
        </p:nvSpPr>
        <p:spPr/>
        <p:txBody>
          <a:bodyPr/>
          <a:lstStyle/>
          <a:p>
            <a:fld id="{4C7FBB4A-86C6-4EF1-825D-20FB522AA5A3}"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D5F5562-B210-4507-9958-A83704ABF7EA}" type="datetimeFigureOut">
              <a:rPr lang="en-US" smtClean="0"/>
              <a:pPr/>
              <a:t>8/28/2013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D805F57-73FC-4CC1-A39B-7BC794FF7E0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F5562-B210-4507-9958-A83704ABF7EA}"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F5562-B210-4507-9958-A83704ABF7EA}"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F5562-B210-4507-9958-A83704ABF7EA}"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5F5562-B210-4507-9958-A83704ABF7EA}"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D805F57-73FC-4CC1-A39B-7BC794FF7E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5F5562-B210-4507-9958-A83704ABF7EA}"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5F5562-B210-4507-9958-A83704ABF7EA}" type="datetimeFigureOut">
              <a:rPr lang="en-US" smtClean="0"/>
              <a:pPr/>
              <a:t>8/28/2013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5F5562-B210-4507-9958-A83704ABF7EA}" type="datetimeFigureOut">
              <a:rPr lang="en-US" smtClean="0"/>
              <a:pPr/>
              <a:t>8/28/2013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F5562-B210-4507-9958-A83704ABF7EA}" type="datetimeFigureOut">
              <a:rPr lang="en-US" smtClean="0"/>
              <a:pPr/>
              <a:t>8/28/2013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5F5562-B210-4507-9958-A83704ABF7EA}"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5F5562-B210-4507-9958-A83704ABF7EA}"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05F57-73FC-4CC1-A39B-7BC794FF7E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D5F5562-B210-4507-9958-A83704ABF7EA}" type="datetimeFigureOut">
              <a:rPr lang="en-US" smtClean="0"/>
              <a:pPr/>
              <a:t>8/28/2013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D805F57-73FC-4CC1-A39B-7BC794FF7E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229600" cy="1447800"/>
          </a:xfrm>
        </p:spPr>
        <p:txBody>
          <a:bodyPr/>
          <a:lstStyle/>
          <a:p>
            <a:r>
              <a:rPr lang="en-US" dirty="0" smtClean="0">
                <a:solidFill>
                  <a:schemeClr val="accent4">
                    <a:lumMod val="75000"/>
                  </a:schemeClr>
                </a:solidFill>
              </a:rPr>
              <a:t>History of astronomy</a:t>
            </a:r>
            <a:endParaRPr lang="en-US" dirty="0">
              <a:solidFill>
                <a:schemeClr val="accent4">
                  <a:lumMod val="75000"/>
                </a:schemeClr>
              </a:solidFill>
            </a:endParaRPr>
          </a:p>
        </p:txBody>
      </p:sp>
      <p:sp>
        <p:nvSpPr>
          <p:cNvPr id="3" name="Subtitle 2"/>
          <p:cNvSpPr>
            <a:spLocks noGrp="1"/>
          </p:cNvSpPr>
          <p:nvPr>
            <p:ph type="subTitle" idx="1"/>
          </p:nvPr>
        </p:nvSpPr>
        <p:spPr>
          <a:xfrm>
            <a:off x="1371600" y="2438400"/>
            <a:ext cx="6400800" cy="838200"/>
          </a:xfrm>
        </p:spPr>
        <p:txBody>
          <a:bodyPr/>
          <a:lstStyle/>
          <a:p>
            <a:r>
              <a:rPr lang="en-US" dirty="0" smtClean="0">
                <a:solidFill>
                  <a:schemeClr val="accent1">
                    <a:lumMod val="50000"/>
                  </a:schemeClr>
                </a:solidFill>
              </a:rPr>
              <a:t>How it all began.</a:t>
            </a:r>
            <a:endParaRPr lang="en-US" dirty="0">
              <a:solidFill>
                <a:schemeClr val="accent1">
                  <a:lumMod val="50000"/>
                </a:schemeClr>
              </a:solidFill>
            </a:endParaRPr>
          </a:p>
        </p:txBody>
      </p:sp>
      <p:pic>
        <p:nvPicPr>
          <p:cNvPr id="23554" name="Picture 2" descr="http://trip.worldtravellist.com/wp-content/uploads/2011/05/UkStonehenge-night-.jpg"/>
          <p:cNvPicPr>
            <a:picLocks noChangeAspect="1" noChangeArrowheads="1"/>
          </p:cNvPicPr>
          <p:nvPr/>
        </p:nvPicPr>
        <p:blipFill>
          <a:blip r:embed="rId2" cstate="print"/>
          <a:srcRect/>
          <a:stretch>
            <a:fillRect/>
          </a:stretch>
        </p:blipFill>
        <p:spPr bwMode="auto">
          <a:xfrm>
            <a:off x="1981200" y="3276600"/>
            <a:ext cx="5181600" cy="32465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rPr>
              <a:t>Archaeoastronomy</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5334000"/>
          </a:xfrm>
        </p:spPr>
        <p:txBody>
          <a:bodyPr>
            <a:normAutofit/>
          </a:bodyPr>
          <a:lstStyle/>
          <a:p>
            <a:r>
              <a:rPr lang="en-US" dirty="0" smtClean="0">
                <a:solidFill>
                  <a:schemeClr val="accent5">
                    <a:lumMod val="75000"/>
                  </a:schemeClr>
                </a:solidFill>
              </a:rPr>
              <a:t>Astronomy began thousands of years ago!</a:t>
            </a:r>
          </a:p>
          <a:p>
            <a:pPr lvl="1"/>
            <a:r>
              <a:rPr lang="en-US" dirty="0" smtClean="0">
                <a:solidFill>
                  <a:schemeClr val="accent5">
                    <a:lumMod val="75000"/>
                  </a:schemeClr>
                </a:solidFill>
              </a:rPr>
              <a:t>“Cavemen” noticed moon phases, planetary motion, and relative star stability.</a:t>
            </a:r>
          </a:p>
          <a:p>
            <a:pPr lvl="1"/>
            <a:r>
              <a:rPr lang="en-US" dirty="0" smtClean="0">
                <a:solidFill>
                  <a:schemeClr val="accent5">
                    <a:lumMod val="75000"/>
                  </a:schemeClr>
                </a:solidFill>
              </a:rPr>
              <a:t>Early agrarian societies depended on the Sun and Moon phases.</a:t>
            </a:r>
          </a:p>
          <a:p>
            <a:pPr lvl="1"/>
            <a:r>
              <a:rPr lang="en-US" dirty="0" smtClean="0">
                <a:solidFill>
                  <a:schemeClr val="accent5">
                    <a:lumMod val="75000"/>
                  </a:schemeClr>
                </a:solidFill>
              </a:rPr>
              <a:t>Seasons became important.</a:t>
            </a:r>
          </a:p>
          <a:p>
            <a:pPr lvl="1"/>
            <a:r>
              <a:rPr lang="en-US" dirty="0" smtClean="0">
                <a:solidFill>
                  <a:schemeClr val="accent5">
                    <a:lumMod val="75000"/>
                  </a:schemeClr>
                </a:solidFill>
              </a:rPr>
              <a:t>They believed that fertility was related to lunar phases.</a:t>
            </a:r>
            <a:endParaRPr lang="en-US" dirty="0">
              <a:solidFill>
                <a:schemeClr val="accent5">
                  <a:lumMod val="75000"/>
                </a:schemeClr>
              </a:solidFill>
            </a:endParaRPr>
          </a:p>
        </p:txBody>
      </p:sp>
      <p:pic>
        <p:nvPicPr>
          <p:cNvPr id="6" name="Picture 5" descr="moon.jpg"/>
          <p:cNvPicPr>
            <a:picLocks noChangeAspect="1"/>
          </p:cNvPicPr>
          <p:nvPr/>
        </p:nvPicPr>
        <p:blipFill>
          <a:blip r:embed="rId3" cstate="print"/>
          <a:stretch>
            <a:fillRect/>
          </a:stretch>
        </p:blipFill>
        <p:spPr>
          <a:xfrm>
            <a:off x="4876800" y="4343400"/>
            <a:ext cx="3121152" cy="23408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rPr>
              <a:t>Archaeoastronomy</a:t>
            </a:r>
            <a:endParaRPr lang="en-US" dirty="0">
              <a:solidFill>
                <a:schemeClr val="accent1">
                  <a:lumMod val="75000"/>
                </a:schemeClr>
              </a:solidFill>
            </a:endParaRPr>
          </a:p>
        </p:txBody>
      </p:sp>
      <p:sp>
        <p:nvSpPr>
          <p:cNvPr id="3" name="Content Placeholder 2"/>
          <p:cNvSpPr>
            <a:spLocks noGrp="1"/>
          </p:cNvSpPr>
          <p:nvPr>
            <p:ph idx="1"/>
          </p:nvPr>
        </p:nvSpPr>
        <p:spPr>
          <a:xfrm>
            <a:off x="304800" y="1371600"/>
            <a:ext cx="8534400" cy="4937760"/>
          </a:xfrm>
        </p:spPr>
        <p:txBody>
          <a:bodyPr>
            <a:normAutofit/>
          </a:bodyPr>
          <a:lstStyle/>
          <a:p>
            <a:r>
              <a:rPr lang="en-US" dirty="0" smtClean="0">
                <a:solidFill>
                  <a:schemeClr val="accent5">
                    <a:lumMod val="75000"/>
                  </a:schemeClr>
                </a:solidFill>
              </a:rPr>
              <a:t>The day was divided by the movement of the Sun.</a:t>
            </a:r>
          </a:p>
          <a:p>
            <a:r>
              <a:rPr lang="en-US" dirty="0" smtClean="0">
                <a:solidFill>
                  <a:schemeClr val="accent5">
                    <a:lumMod val="75000"/>
                  </a:schemeClr>
                </a:solidFill>
              </a:rPr>
              <a:t>The 7 day week</a:t>
            </a:r>
            <a:r>
              <a:rPr lang="en-US" smtClean="0">
                <a:solidFill>
                  <a:schemeClr val="accent5">
                    <a:lumMod val="75000"/>
                  </a:schemeClr>
                </a:solidFill>
              </a:rPr>
              <a:t>… </a:t>
            </a:r>
            <a:r>
              <a:rPr lang="en-US" smtClean="0">
                <a:solidFill>
                  <a:schemeClr val="accent5">
                    <a:lumMod val="75000"/>
                  </a:schemeClr>
                </a:solidFill>
              </a:rPr>
              <a:t>3 </a:t>
            </a:r>
            <a:r>
              <a:rPr lang="en-US" dirty="0" smtClean="0">
                <a:solidFill>
                  <a:schemeClr val="accent5">
                    <a:lumMod val="75000"/>
                  </a:schemeClr>
                </a:solidFill>
              </a:rPr>
              <a:t>possibilities:</a:t>
            </a:r>
          </a:p>
          <a:p>
            <a:pPr lvl="1"/>
            <a:r>
              <a:rPr lang="en-US" dirty="0" smtClean="0">
                <a:solidFill>
                  <a:schemeClr val="accent5">
                    <a:lumMod val="75000"/>
                  </a:schemeClr>
                </a:solidFill>
              </a:rPr>
              <a:t>Babylonians - 7 observed celestial objects</a:t>
            </a:r>
          </a:p>
          <a:p>
            <a:pPr lvl="1"/>
            <a:r>
              <a:rPr lang="en-US" dirty="0" smtClean="0">
                <a:solidFill>
                  <a:schemeClr val="accent5">
                    <a:lumMod val="75000"/>
                  </a:schemeClr>
                </a:solidFill>
              </a:rPr>
              <a:t>Hebrews (Jews) – YHWH, no work on 7</a:t>
            </a:r>
            <a:r>
              <a:rPr lang="en-US" baseline="30000" dirty="0" smtClean="0">
                <a:solidFill>
                  <a:schemeClr val="accent5">
                    <a:lumMod val="75000"/>
                  </a:schemeClr>
                </a:solidFill>
              </a:rPr>
              <a:t>th</a:t>
            </a:r>
            <a:r>
              <a:rPr lang="en-US" dirty="0" smtClean="0">
                <a:solidFill>
                  <a:schemeClr val="accent5">
                    <a:lumMod val="75000"/>
                  </a:schemeClr>
                </a:solidFill>
              </a:rPr>
              <a:t> day</a:t>
            </a:r>
          </a:p>
          <a:p>
            <a:pPr lvl="1"/>
            <a:r>
              <a:rPr lang="en-US" dirty="0" smtClean="0">
                <a:solidFill>
                  <a:schemeClr val="accent5">
                    <a:lumMod val="75000"/>
                  </a:schemeClr>
                </a:solidFill>
              </a:rPr>
              <a:t>Greeks - Phases of the moon</a:t>
            </a:r>
          </a:p>
          <a:p>
            <a:r>
              <a:rPr lang="en-US" dirty="0" smtClean="0">
                <a:solidFill>
                  <a:schemeClr val="accent5">
                    <a:lumMod val="75000"/>
                  </a:schemeClr>
                </a:solidFill>
              </a:rPr>
              <a:t>The month is based on 12 lunar cycles between one spring and the next.</a:t>
            </a:r>
          </a:p>
          <a:p>
            <a:r>
              <a:rPr lang="en-US" dirty="0" smtClean="0">
                <a:solidFill>
                  <a:schemeClr val="accent5">
                    <a:lumMod val="75000"/>
                  </a:schemeClr>
                </a:solidFill>
              </a:rPr>
              <a:t>The year was marked by the heliacal (dawn) rising of specific stars.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rPr>
              <a:t>Archaeoastronomy</a:t>
            </a:r>
            <a:endParaRPr lang="en-US" dirty="0">
              <a:solidFill>
                <a:schemeClr val="accent1">
                  <a:lumMod val="75000"/>
                </a:schemeClr>
              </a:solidFill>
            </a:endParaRPr>
          </a:p>
        </p:txBody>
      </p:sp>
      <p:pic>
        <p:nvPicPr>
          <p:cNvPr id="4" name="Picture 2" descr="http://files.abovetopsecret.com/images/member/5b58ec905498.jpg"/>
          <p:cNvPicPr>
            <a:picLocks noGrp="1" noChangeAspect="1" noChangeArrowheads="1"/>
          </p:cNvPicPr>
          <p:nvPr>
            <p:ph idx="1"/>
          </p:nvPr>
        </p:nvPicPr>
        <p:blipFill>
          <a:blip r:embed="rId3" cstate="print"/>
          <a:srcRect/>
          <a:stretch>
            <a:fillRect/>
          </a:stretch>
        </p:blipFill>
        <p:spPr bwMode="auto">
          <a:xfrm>
            <a:off x="2286000" y="2819400"/>
            <a:ext cx="4419600" cy="3829050"/>
          </a:xfrm>
          <a:prstGeom prst="rect">
            <a:avLst/>
          </a:prstGeom>
          <a:noFill/>
        </p:spPr>
      </p:pic>
      <p:sp>
        <p:nvSpPr>
          <p:cNvPr id="5" name="TextBox 4"/>
          <p:cNvSpPr txBox="1"/>
          <p:nvPr/>
        </p:nvSpPr>
        <p:spPr>
          <a:xfrm>
            <a:off x="457200" y="1600200"/>
            <a:ext cx="8305800" cy="1384995"/>
          </a:xfrm>
          <a:prstGeom prst="rect">
            <a:avLst/>
          </a:prstGeom>
          <a:noFill/>
        </p:spPr>
        <p:txBody>
          <a:bodyPr wrap="square" rtlCol="0">
            <a:spAutoFit/>
          </a:bodyPr>
          <a:lstStyle/>
          <a:p>
            <a:r>
              <a:rPr lang="en-US" sz="2800" dirty="0" smtClean="0">
                <a:solidFill>
                  <a:schemeClr val="accent5">
                    <a:lumMod val="75000"/>
                  </a:schemeClr>
                </a:solidFill>
              </a:rPr>
              <a:t>The oldest Lunar calendar on Earth dates back to c.32,000 B.C. from the Aurignacian Culture of Europe.</a:t>
            </a:r>
            <a:endParaRPr lang="en-US" sz="2800" dirty="0">
              <a:solidFill>
                <a:schemeClr val="accent5">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rPr>
              <a:t>Callippus</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accent5">
                    <a:lumMod val="75000"/>
                  </a:schemeClr>
                </a:solidFill>
              </a:rPr>
              <a:t>C.370 – 310 B.C.</a:t>
            </a:r>
          </a:p>
          <a:p>
            <a:r>
              <a:rPr lang="en-US" dirty="0" smtClean="0">
                <a:solidFill>
                  <a:schemeClr val="accent5">
                    <a:lumMod val="75000"/>
                  </a:schemeClr>
                </a:solidFill>
              </a:rPr>
              <a:t>Greek philosopher who attended astronomy school</a:t>
            </a:r>
          </a:p>
          <a:p>
            <a:r>
              <a:rPr lang="en-US" dirty="0" smtClean="0">
                <a:solidFill>
                  <a:schemeClr val="accent5">
                    <a:lumMod val="75000"/>
                  </a:schemeClr>
                </a:solidFill>
              </a:rPr>
              <a:t>Supported geocentric model and homocentric model</a:t>
            </a:r>
          </a:p>
          <a:p>
            <a:r>
              <a:rPr lang="en-US" dirty="0" smtClean="0">
                <a:solidFill>
                  <a:schemeClr val="accent5">
                    <a:lumMod val="75000"/>
                  </a:schemeClr>
                </a:solidFill>
              </a:rPr>
              <a:t>Using days and rotations per orbit of the Sun, he was able to accurately measure seasons and calculated the 365.25 day year.</a:t>
            </a:r>
            <a:endParaRPr lang="en-US" dirty="0">
              <a:solidFill>
                <a:schemeClr val="accent5">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accent1">
                    <a:lumMod val="75000"/>
                  </a:schemeClr>
                </a:solidFill>
              </a:rPr>
              <a:t>Roman Calendar</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5013960"/>
          </a:xfrm>
        </p:spPr>
        <p:txBody>
          <a:bodyPr/>
          <a:lstStyle/>
          <a:p>
            <a:r>
              <a:rPr lang="en-US" dirty="0" smtClean="0">
                <a:solidFill>
                  <a:schemeClr val="accent5">
                    <a:lumMod val="75000"/>
                  </a:schemeClr>
                </a:solidFill>
              </a:rPr>
              <a:t>Reintroduced by Julius Caesar</a:t>
            </a:r>
          </a:p>
          <a:p>
            <a:r>
              <a:rPr lang="en-US" dirty="0" smtClean="0">
                <a:solidFill>
                  <a:schemeClr val="accent5">
                    <a:lumMod val="75000"/>
                  </a:schemeClr>
                </a:solidFill>
              </a:rPr>
              <a:t>Closest to the modern calendar</a:t>
            </a:r>
          </a:p>
          <a:p>
            <a:r>
              <a:rPr lang="en-US" dirty="0" smtClean="0">
                <a:solidFill>
                  <a:schemeClr val="accent5">
                    <a:lumMod val="75000"/>
                  </a:schemeClr>
                </a:solidFill>
              </a:rPr>
              <a:t>Gained popularity in 46 B.C. after other models were used for some time.</a:t>
            </a:r>
          </a:p>
          <a:p>
            <a:r>
              <a:rPr lang="en-US" dirty="0" smtClean="0">
                <a:solidFill>
                  <a:schemeClr val="accent5">
                    <a:lumMod val="75000"/>
                  </a:schemeClr>
                </a:solidFill>
              </a:rPr>
              <a:t>Months were 29 or 30 days long…</a:t>
            </a:r>
          </a:p>
          <a:p>
            <a:r>
              <a:rPr lang="en-US" dirty="0" smtClean="0">
                <a:solidFill>
                  <a:schemeClr val="accent5">
                    <a:lumMod val="75000"/>
                  </a:schemeClr>
                </a:solidFill>
              </a:rPr>
              <a:t>How accurate was this?</a:t>
            </a:r>
          </a:p>
          <a:p>
            <a:pPr lvl="1"/>
            <a:r>
              <a:rPr lang="en-US" dirty="0" smtClean="0">
                <a:solidFill>
                  <a:schemeClr val="accent5">
                    <a:lumMod val="75000"/>
                  </a:schemeClr>
                </a:solidFill>
              </a:rPr>
              <a:t>Ave. month = 29.5</a:t>
            </a:r>
          </a:p>
          <a:p>
            <a:pPr lvl="1"/>
            <a:r>
              <a:rPr lang="en-US" dirty="0" smtClean="0">
                <a:solidFill>
                  <a:schemeClr val="accent5">
                    <a:lumMod val="75000"/>
                  </a:schemeClr>
                </a:solidFill>
              </a:rPr>
              <a:t>12 months in 1 year</a:t>
            </a:r>
          </a:p>
          <a:p>
            <a:pPr lvl="1"/>
            <a:r>
              <a:rPr lang="en-US" dirty="0" smtClean="0">
                <a:solidFill>
                  <a:schemeClr val="accent5">
                    <a:lumMod val="75000"/>
                  </a:schemeClr>
                </a:solidFill>
              </a:rPr>
              <a:t>29.5*12 = 354</a:t>
            </a:r>
          </a:p>
          <a:p>
            <a:r>
              <a:rPr lang="en-US" dirty="0" smtClean="0">
                <a:solidFill>
                  <a:schemeClr val="accent5">
                    <a:lumMod val="75000"/>
                  </a:schemeClr>
                </a:solidFill>
              </a:rPr>
              <a:t>Plus leap month 377 days!</a:t>
            </a:r>
            <a:endParaRPr lang="en-US" dirty="0">
              <a:solidFill>
                <a:schemeClr val="accent5">
                  <a:lumMod val="75000"/>
                </a:schemeClr>
              </a:solidFill>
            </a:endParaRPr>
          </a:p>
        </p:txBody>
      </p:sp>
      <p:pic>
        <p:nvPicPr>
          <p:cNvPr id="4" name="Picture 3" descr="Emperor Julius Caesar.jpg"/>
          <p:cNvPicPr>
            <a:picLocks noChangeAspect="1"/>
          </p:cNvPicPr>
          <p:nvPr/>
        </p:nvPicPr>
        <p:blipFill>
          <a:blip r:embed="rId2" cstate="print"/>
          <a:stretch>
            <a:fillRect/>
          </a:stretch>
        </p:blipFill>
        <p:spPr>
          <a:xfrm>
            <a:off x="5764744" y="3733800"/>
            <a:ext cx="2998256" cy="2971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Gregorian Calendar</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accent5">
                    <a:lumMod val="75000"/>
                  </a:schemeClr>
                </a:solidFill>
              </a:rPr>
              <a:t>Accounts for that ¼ day…leap year!</a:t>
            </a:r>
          </a:p>
          <a:p>
            <a:r>
              <a:rPr lang="en-US" dirty="0" smtClean="0">
                <a:solidFill>
                  <a:schemeClr val="accent5">
                    <a:lumMod val="75000"/>
                  </a:schemeClr>
                </a:solidFill>
              </a:rPr>
              <a:t>Introduced by Pope Gregory XIII in 1582.</a:t>
            </a:r>
          </a:p>
          <a:p>
            <a:r>
              <a:rPr lang="en-US" dirty="0" smtClean="0">
                <a:solidFill>
                  <a:schemeClr val="accent5">
                    <a:lumMod val="75000"/>
                  </a:schemeClr>
                </a:solidFill>
              </a:rPr>
              <a:t>Most accurate so far.</a:t>
            </a:r>
          </a:p>
          <a:p>
            <a:r>
              <a:rPr lang="en-US" dirty="0" smtClean="0">
                <a:solidFill>
                  <a:schemeClr val="accent5">
                    <a:lumMod val="75000"/>
                  </a:schemeClr>
                </a:solidFill>
              </a:rPr>
              <a:t>Adopted in America in 1752… and in Greece by 1923!</a:t>
            </a:r>
            <a:endParaRPr lang="en-US" dirty="0">
              <a:solidFill>
                <a:schemeClr val="accent5">
                  <a:lumMod val="75000"/>
                </a:schemeClr>
              </a:solidFill>
            </a:endParaRPr>
          </a:p>
        </p:txBody>
      </p:sp>
      <p:pic>
        <p:nvPicPr>
          <p:cNvPr id="4" name="Picture 3" descr="Gregory_XIII.jpg"/>
          <p:cNvPicPr>
            <a:picLocks noChangeAspect="1"/>
          </p:cNvPicPr>
          <p:nvPr/>
        </p:nvPicPr>
        <p:blipFill>
          <a:blip r:embed="rId2" cstate="print"/>
          <a:stretch>
            <a:fillRect/>
          </a:stretch>
        </p:blipFill>
        <p:spPr>
          <a:xfrm>
            <a:off x="2997200" y="3886200"/>
            <a:ext cx="2794000" cy="269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What about…</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accent5">
                    <a:lumMod val="75000"/>
                  </a:schemeClr>
                </a:solidFill>
              </a:rPr>
              <a:t>Some people couldn’t read or write</a:t>
            </a:r>
          </a:p>
          <a:p>
            <a:r>
              <a:rPr lang="en-US" dirty="0" smtClean="0">
                <a:solidFill>
                  <a:schemeClr val="accent5">
                    <a:lumMod val="75000"/>
                  </a:schemeClr>
                </a:solidFill>
              </a:rPr>
              <a:t>Not everyone had the same education</a:t>
            </a:r>
          </a:p>
          <a:p>
            <a:r>
              <a:rPr lang="en-US" dirty="0" smtClean="0">
                <a:solidFill>
                  <a:schemeClr val="accent5">
                    <a:lumMod val="75000"/>
                  </a:schemeClr>
                </a:solidFill>
              </a:rPr>
              <a:t>Different localities</a:t>
            </a:r>
          </a:p>
          <a:p>
            <a:r>
              <a:rPr lang="en-US" dirty="0" smtClean="0">
                <a:solidFill>
                  <a:schemeClr val="accent5">
                    <a:lumMod val="75000"/>
                  </a:schemeClr>
                </a:solidFill>
              </a:rPr>
              <a:t>But…all cultures had driving factors: food, religion, weather…</a:t>
            </a:r>
            <a:endParaRPr lang="en-US" dirty="0">
              <a:solidFill>
                <a:schemeClr val="accent5">
                  <a:lumMod val="75000"/>
                </a:schemeClr>
              </a:solidFill>
            </a:endParaRPr>
          </a:p>
        </p:txBody>
      </p:sp>
      <p:pic>
        <p:nvPicPr>
          <p:cNvPr id="4" name="Picture 3" descr="pyramids.jpg"/>
          <p:cNvPicPr>
            <a:picLocks noChangeAspect="1"/>
          </p:cNvPicPr>
          <p:nvPr/>
        </p:nvPicPr>
        <p:blipFill>
          <a:blip r:embed="rId2" cstate="print"/>
          <a:stretch>
            <a:fillRect/>
          </a:stretch>
        </p:blipFill>
        <p:spPr>
          <a:xfrm>
            <a:off x="4648200" y="3657600"/>
            <a:ext cx="4038600" cy="30250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397</TotalTime>
  <Words>629</Words>
  <Application>Microsoft Office PowerPoint</Application>
  <PresentationFormat>On-screen Show (4:3)</PresentationFormat>
  <Paragraphs>50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History of astronomy</vt:lpstr>
      <vt:lpstr>Archaeoastronomy</vt:lpstr>
      <vt:lpstr>Archaeoastronomy</vt:lpstr>
      <vt:lpstr>Archaeoastronomy</vt:lpstr>
      <vt:lpstr>Callippus</vt:lpstr>
      <vt:lpstr>Roman Calendar</vt:lpstr>
      <vt:lpstr>Gregorian Calendar</vt:lpstr>
      <vt:lpstr>What about…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EPISD</dc:creator>
  <cp:lastModifiedBy>EPISD</cp:lastModifiedBy>
  <cp:revision>39</cp:revision>
  <dcterms:created xsi:type="dcterms:W3CDTF">2012-08-28T00:48:20Z</dcterms:created>
  <dcterms:modified xsi:type="dcterms:W3CDTF">2013-08-28T16:10:33Z</dcterms:modified>
</cp:coreProperties>
</file>